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6" r:id="rId10"/>
    <p:sldId id="263" r:id="rId11"/>
    <p:sldId id="268" r:id="rId12"/>
    <p:sldId id="269" r:id="rId13"/>
    <p:sldId id="264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9546" autoAdjust="0"/>
  </p:normalViewPr>
  <p:slideViewPr>
    <p:cSldViewPr snapToGrid="0" snapToObjects="1">
      <p:cViewPr varScale="1">
        <p:scale>
          <a:sx n="53" d="100"/>
          <a:sy n="53" d="100"/>
        </p:scale>
        <p:origin x="231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F790A-CE5B-9D42-9993-1AB47DFC47FE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96F40-ABD2-E94A-9B1F-828F90040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06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60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3: Ranking ovarian cancer cell lines by suitability as HGSOC models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Can rank cell lines from</a:t>
            </a:r>
            <a:r>
              <a:rPr lang="en-US" baseline="0" dirty="0" smtClean="0"/>
              <a:t> most suitable to least suitable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Right: alterations similar to HGSOC such as TP53 and BRCA1/2 and amplifications for comparison</a:t>
            </a:r>
            <a:endParaRPr lang="en-US" dirty="0" smtClean="0"/>
          </a:p>
          <a:p>
            <a:pPr marL="171450" indent="-171450">
              <a:buFontTx/>
              <a:buChar char="-"/>
            </a:pPr>
            <a:r>
              <a:rPr lang="en-US" dirty="0" smtClean="0"/>
              <a:t>Cell lines near the top are the better suited in</a:t>
            </a:r>
            <a:r>
              <a:rPr lang="en-US" baseline="0" dirty="0" smtClean="0"/>
              <a:t> vitro models for HGSOC – share major characteristics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They have a TP53 mutation, which is characteristic of HGSOC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Highest suitability score was KURAMOCHI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Cell lines were from 13 years ago and we not derived from primary tumors in the ovary, but from peritoneal deposits – tissue lining the abdomen</a:t>
            </a:r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baseline="0" dirty="0" smtClean="0"/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148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From supplementary material</a:t>
            </a:r>
          </a:p>
          <a:p>
            <a:r>
              <a:rPr lang="en-US" dirty="0" smtClean="0"/>
              <a:t>- 5000 most variable genes were used in unsupervised</a:t>
            </a:r>
            <a:r>
              <a:rPr lang="en-US" baseline="0" dirty="0" smtClean="0"/>
              <a:t> clustering of cell lines and tumors by mRNA expression for hierarchal ordering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Similar to previous paper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Can see</a:t>
            </a:r>
            <a:r>
              <a:rPr lang="en-US" baseline="0" dirty="0" smtClean="0"/>
              <a:t> that cell lines and tumor samples cluster very far apart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457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From the last</a:t>
            </a:r>
            <a:r>
              <a:rPr lang="en-US" baseline="0" dirty="0" smtClean="0"/>
              <a:t> paper that introduced principal component analysis, this figure is showing expression data from 47 ovarian cancer cell lines in red a</a:t>
            </a:r>
          </a:p>
          <a:p>
            <a:r>
              <a:rPr lang="en-US" baseline="0" dirty="0" smtClean="0"/>
              <a:t>and 315 tumor samples from TCGA, using the 5,000 most variable genes.</a:t>
            </a:r>
          </a:p>
          <a:p>
            <a:r>
              <a:rPr lang="en-US" baseline="0" dirty="0" smtClean="0"/>
              <a:t>- Clear division between cell lines and tumors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641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4: Expression-base</a:t>
            </a:r>
            <a:r>
              <a:rPr lang="en-US" baseline="0" dirty="0" smtClean="0"/>
              <a:t>d clustering of all 963 CCLE cell lines from diverse tumor types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Unsupervised clustering of cell lines by mRNA expression data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Groups cell lines according to tissue of origin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At the top, there is an arrow pointing to IGROV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Found that it clusters with endometrial and clear cell ovarian cancer instead of high grade serous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Finding that several ovarian tumors don’t originate in this organ but come from distant primary tumors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Did find that KURAMOCHI clusters with HGSOC types – making it a suitable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1863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953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Cell lines from tumors are most commonly-used models in research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It has been pointed out before in</a:t>
            </a:r>
            <a:r>
              <a:rPr lang="en-US" baseline="0" dirty="0" smtClean="0"/>
              <a:t> many studies that there are genomic differences between cancer cell lines and tumor samples</a:t>
            </a:r>
            <a:endParaRPr lang="en-US" dirty="0" smtClean="0"/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Difficult to find cell lines that closely resemble genomic alterations of given tumor subtype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TCGA – The Cancer Genome Atlas: has genome and expression profiles of at least 500 tissue</a:t>
            </a:r>
            <a:r>
              <a:rPr lang="en-US" baseline="0" dirty="0" smtClean="0"/>
              <a:t> samples per tumor type</a:t>
            </a:r>
            <a:endParaRPr lang="en-US" dirty="0" smtClean="0"/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 CCLE –</a:t>
            </a:r>
            <a:r>
              <a:rPr lang="en-US" baseline="0" dirty="0" smtClean="0"/>
              <a:t> Cancer Cell Line Encyclopedia: contains genomic profiles of 1,000 cell lines that are used as models for various tumor types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Can do systematic comparison off tumors and cell lines at level of DNA copy number, mutation and mRNA expression data across tumor types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baseline="0" dirty="0" smtClean="0"/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 smtClean="0"/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989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Serous ovarian carcinoma is responsible for 70% of epithelial ovarian cancers.</a:t>
            </a:r>
          </a:p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most aggressive subtype, HGSOC, accounts for 90% of these serous carcinomas and two-thirds of all ovarian cancer deaths</a:t>
            </a:r>
          </a:p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Most extensively studied ovarian carcinoma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88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histological subtypes were believed to arise from the ovarian surface epithelium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 smtClean="0"/>
              <a:t>Histopathological origin unclear</a:t>
            </a:r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However, found that the majority of invasive tumors may originate from different non-ovarian tissues-  ovarian cancer is extremely heterogeneous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99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from supplemental</a:t>
            </a:r>
            <a:r>
              <a:rPr lang="en-US" baseline="0" dirty="0" smtClean="0"/>
              <a:t> material:</a:t>
            </a:r>
          </a:p>
          <a:p>
            <a:r>
              <a:rPr lang="en-US" baseline="0" dirty="0" smtClean="0"/>
              <a:t>- Compares copy-number alteration and mutation frequencies for all 316 samples of HGSOC tumor samples and</a:t>
            </a:r>
          </a:p>
          <a:p>
            <a:r>
              <a:rPr lang="en-US" baseline="0" dirty="0" smtClean="0"/>
              <a:t>47 ovarian cancer cell lines </a:t>
            </a:r>
          </a:p>
          <a:p>
            <a:r>
              <a:rPr lang="en-US" baseline="0" dirty="0" smtClean="0"/>
              <a:t>- The distribution for the cell line panel is much wider- this is because there are many subtypes of ovarian cancer, which differ in copy-number status 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Shows a wide distribution and outliers in cell lines</a:t>
            </a:r>
            <a:endParaRPr lang="en-US" baseline="0" dirty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In figure 1b, there were more mutations found in the cell lines than the tumors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8020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the remaining ovarian cancer cell lines, COLO684, TOV112D, OC314 and OC315, not all three data types were available from the CCLE, so they were excluded from the analysis.</a:t>
            </a:r>
          </a:p>
          <a:p>
            <a:pPr marL="171450" indent="-171450">
              <a:buFontTx/>
              <a:buChar char="-"/>
            </a:pP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Different thresholds were used for tumors and cell lines because copy number signal tumors is weakened due to contamination with non-tumor material or tumor heterogeneity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Whereas cell lines are more pure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218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Figure 1:</a:t>
            </a:r>
            <a:r>
              <a:rPr lang="en-US" baseline="0" dirty="0" smtClean="0"/>
              <a:t> Genomic comparison of tumor samples with ovarian cancer cell lines suggests overall genetic similarity</a:t>
            </a:r>
          </a:p>
          <a:p>
            <a:pPr marL="171450" marR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 smtClean="0"/>
              <a:t>They are sorted in decreasing fraction of the genome altered in DNA copy number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448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Figure 2 – </a:t>
            </a:r>
            <a:r>
              <a:rPr lang="en-US" dirty="0" err="1" smtClean="0"/>
              <a:t>Hypermutated</a:t>
            </a:r>
            <a:r>
              <a:rPr lang="en-US" dirty="0" smtClean="0"/>
              <a:t> cell lines are outliers</a:t>
            </a:r>
          </a:p>
          <a:p>
            <a:pPr marL="171450" indent="-171450">
              <a:buFontTx/>
              <a:buChar char="-"/>
            </a:pPr>
            <a:r>
              <a:rPr lang="en-US" dirty="0" smtClean="0"/>
              <a:t>Found that the cell lines have a slightly</a:t>
            </a:r>
            <a:r>
              <a:rPr lang="en-US" baseline="0" dirty="0" smtClean="0"/>
              <a:t> more mutations than the tumor samples, but have a similar degree of CNA’s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The outliers have few CNA’s and many more mutations – called the </a:t>
            </a:r>
            <a:r>
              <a:rPr lang="en-US" baseline="0" dirty="0" err="1" smtClean="0"/>
              <a:t>hypermutator</a:t>
            </a:r>
            <a:r>
              <a:rPr lang="en-US" baseline="0" smtClean="0"/>
              <a:t> genotype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63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Calculated an empirical</a:t>
            </a:r>
            <a:r>
              <a:rPr lang="en-US" baseline="0" dirty="0" smtClean="0"/>
              <a:t> numerical score to see which ovarian cancer cell lines match genetic characteristics shared by TGCA tumors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S is the suitability score, in which selected features of HGSOC are positively weighted and traits of other subtypes are negatively weighted</a:t>
            </a:r>
            <a:endParaRPr lang="en-US" baseline="0" dirty="0"/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Distinguish better and poor cell line models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D96F40-ABD2-E94A-9B1F-828F90040C2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77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2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3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673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5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4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98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1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0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9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575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9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00D1B-E6DD-ED4A-9017-30B3C127FC59}" type="datetimeFigureOut">
              <a:rPr lang="en-US" smtClean="0"/>
              <a:t>2/24/2015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391A-D2F4-E043-AA62-79FD7747E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61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20399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Evaluating cell lines as tumor models by comparison </a:t>
            </a:r>
            <a:br>
              <a:rPr lang="en-US" dirty="0" smtClean="0"/>
            </a:br>
            <a:r>
              <a:rPr lang="en-US" dirty="0" smtClean="0"/>
              <a:t>of genomic profiles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03700"/>
            <a:ext cx="7239000" cy="838200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chemeClr val="tx1"/>
                </a:solidFill>
              </a:rPr>
              <a:t>Domcke</a:t>
            </a:r>
            <a:r>
              <a:rPr lang="en-US" sz="2400" dirty="0">
                <a:solidFill>
                  <a:schemeClr val="tx1"/>
                </a:solidFill>
              </a:rPr>
              <a:t>, S. et al. </a:t>
            </a:r>
            <a:r>
              <a:rPr lang="en-US" sz="2400" dirty="0" smtClean="0">
                <a:solidFill>
                  <a:schemeClr val="tx1"/>
                </a:solidFill>
              </a:rPr>
              <a:t>Nat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</a:rPr>
              <a:t>Commun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4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r>
              <a:rPr lang="en-US" sz="2400" dirty="0" smtClean="0">
                <a:solidFill>
                  <a:schemeClr val="tx1"/>
                </a:solidFill>
              </a:rPr>
              <a:t>2126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27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comms3126-f3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1806" r="-41806"/>
          <a:stretch>
            <a:fillRect/>
          </a:stretch>
        </p:blipFill>
        <p:spPr>
          <a:xfrm>
            <a:off x="148527" y="165100"/>
            <a:ext cx="8995473" cy="6515100"/>
          </a:xfrm>
        </p:spPr>
      </p:pic>
    </p:spTree>
    <p:extLst>
      <p:ext uri="{BB962C8B-B14F-4D97-AF65-F5344CB8AC3E}">
        <p14:creationId xmlns:p14="http://schemas.microsoft.com/office/powerpoint/2010/main" val="14709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5-02-19 at 11.35.14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781" b="-16781"/>
          <a:stretch>
            <a:fillRect/>
          </a:stretch>
        </p:blipFill>
        <p:spPr>
          <a:xfrm>
            <a:off x="50107" y="317500"/>
            <a:ext cx="8636693" cy="6096000"/>
          </a:xfrm>
        </p:spPr>
      </p:pic>
    </p:spTree>
    <p:extLst>
      <p:ext uri="{BB962C8B-B14F-4D97-AF65-F5344CB8AC3E}">
        <p14:creationId xmlns:p14="http://schemas.microsoft.com/office/powerpoint/2010/main" val="179843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5-02-20 at 10.44.59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615" r="-12615"/>
          <a:stretch>
            <a:fillRect/>
          </a:stretch>
        </p:blipFill>
        <p:spPr>
          <a:xfrm>
            <a:off x="457200" y="330200"/>
            <a:ext cx="8229600" cy="5795963"/>
          </a:xfrm>
        </p:spPr>
      </p:pic>
    </p:spTree>
    <p:extLst>
      <p:ext uri="{BB962C8B-B14F-4D97-AF65-F5344CB8AC3E}">
        <p14:creationId xmlns:p14="http://schemas.microsoft.com/office/powerpoint/2010/main" val="30352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comms3126-f4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916" b="-11916"/>
          <a:stretch>
            <a:fillRect/>
          </a:stretch>
        </p:blipFill>
        <p:spPr>
          <a:xfrm>
            <a:off x="69821" y="317500"/>
            <a:ext cx="8927322" cy="6438900"/>
          </a:xfrm>
        </p:spPr>
      </p:pic>
    </p:spTree>
    <p:extLst>
      <p:ext uri="{BB962C8B-B14F-4D97-AF65-F5344CB8AC3E}">
        <p14:creationId xmlns:p14="http://schemas.microsoft.com/office/powerpoint/2010/main" val="60348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1933"/>
            <a:ext cx="8229600" cy="3666067"/>
          </a:xfrm>
        </p:spPr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rug response profiles using accurate cell line models with known alterations for patient selection in clinical trials</a:t>
            </a:r>
          </a:p>
          <a:p>
            <a:r>
              <a:rPr lang="en-US" dirty="0" smtClean="0"/>
              <a:t>Perform preclinical drug screens for more-informed patient therapy</a:t>
            </a:r>
          </a:p>
          <a:p>
            <a:r>
              <a:rPr lang="en-US" dirty="0" smtClean="0"/>
              <a:t>Any others?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90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274638"/>
            <a:ext cx="8229600" cy="1143000"/>
          </a:xfrm>
        </p:spPr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84762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en-US" dirty="0" smtClean="0"/>
              <a:t>Problem: Genomic differences between cancer cell lines and tissue samples</a:t>
            </a:r>
          </a:p>
          <a:p>
            <a:pPr>
              <a:buFont typeface="Wingdings" charset="2"/>
              <a:buChar char="Ø"/>
            </a:pPr>
            <a:endParaRPr lang="en-US" dirty="0" smtClean="0"/>
          </a:p>
          <a:p>
            <a:pPr>
              <a:buFont typeface="Wingdings" charset="2"/>
              <a:buChar char="Ø"/>
            </a:pPr>
            <a:r>
              <a:rPr lang="en-US" dirty="0" smtClean="0"/>
              <a:t>TCGA and CCLE provide molecular profiles for tumor samples and cell lines</a:t>
            </a:r>
          </a:p>
          <a:p>
            <a:pPr>
              <a:buFont typeface="Wingdings" charset="2"/>
              <a:buChar char="Ø"/>
            </a:pPr>
            <a:endParaRPr lang="en-US" dirty="0" smtClean="0"/>
          </a:p>
          <a:p>
            <a:pPr>
              <a:buFont typeface="Wingdings" charset="2"/>
              <a:buChar char="Ø"/>
            </a:pPr>
            <a:r>
              <a:rPr lang="en-US" dirty="0" smtClean="0"/>
              <a:t>Compared high</a:t>
            </a:r>
            <a:r>
              <a:rPr lang="en-US" dirty="0"/>
              <a:t>-grade serous ovarian cancer (HGSOC</a:t>
            </a:r>
            <a:r>
              <a:rPr lang="en-US" dirty="0" smtClean="0"/>
              <a:t>) to genomic profiles to identify suitable cell </a:t>
            </a:r>
            <a:r>
              <a:rPr lang="en-US" dirty="0"/>
              <a:t>lines </a:t>
            </a:r>
            <a:r>
              <a:rPr lang="en-US" dirty="0" smtClean="0"/>
              <a:t>for </a:t>
            </a:r>
            <a:r>
              <a:rPr lang="en-US" i="1" dirty="0" smtClean="0"/>
              <a:t>in </a:t>
            </a:r>
            <a:r>
              <a:rPr lang="en-US" i="1" dirty="0"/>
              <a:t>vitro </a:t>
            </a:r>
            <a:r>
              <a:rPr lang="en-US" dirty="0" smtClean="0"/>
              <a:t>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99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Ovarian Cancer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5600"/>
            <a:ext cx="8229600" cy="4525963"/>
          </a:xfrm>
        </p:spPr>
        <p:txBody>
          <a:bodyPr/>
          <a:lstStyle/>
          <a:p>
            <a:pPr>
              <a:buFont typeface="Wingdings" charset="2"/>
              <a:buChar char="Ø"/>
            </a:pPr>
            <a:r>
              <a:rPr lang="en-US" dirty="0" smtClean="0"/>
              <a:t>Over 100,000 women die of ovarian cancer each year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5th leading cause of cancer death</a:t>
            </a:r>
          </a:p>
          <a:p>
            <a:pPr>
              <a:buFont typeface="Wingdings" charset="2"/>
              <a:buChar char="Ø"/>
            </a:pPr>
            <a:r>
              <a:rPr lang="en-US" dirty="0" smtClean="0"/>
              <a:t>Divided into 4 major histological subtypes: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Serous (study’s focus)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Endometrioid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Clear Cell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Mucinous carcinoma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11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5359399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Ø"/>
            </a:pPr>
            <a:r>
              <a:rPr lang="en-US" dirty="0" smtClean="0"/>
              <a:t>Common cell line models for ovarian cancer and HGSOC are: SK</a:t>
            </a:r>
            <a:r>
              <a:rPr lang="en-US" dirty="0"/>
              <a:t>-OV-3, A2780, OVCAR-3, CAOV3 and </a:t>
            </a:r>
            <a:r>
              <a:rPr lang="en-US" dirty="0" smtClean="0"/>
              <a:t>IGROV1</a:t>
            </a:r>
          </a:p>
          <a:p>
            <a:pPr>
              <a:buFont typeface="Wingdings" charset="2"/>
              <a:buChar char="Ø"/>
            </a:pPr>
            <a:endParaRPr lang="en-US" dirty="0" smtClean="0"/>
          </a:p>
          <a:p>
            <a:pPr>
              <a:buFont typeface="Wingdings" charset="2"/>
              <a:buChar char="Ø"/>
            </a:pPr>
            <a:r>
              <a:rPr lang="en-US" dirty="0" smtClean="0"/>
              <a:t>Need for well-characterized cell line models for cell types</a:t>
            </a:r>
          </a:p>
          <a:p>
            <a:pPr>
              <a:buFont typeface="Wingdings" charset="2"/>
              <a:buChar char="Ø"/>
            </a:pPr>
            <a:endParaRPr lang="en-US" dirty="0" smtClean="0"/>
          </a:p>
          <a:p>
            <a:pPr>
              <a:buFont typeface="Wingdings" charset="2"/>
              <a:buChar char="Ø"/>
            </a:pPr>
            <a:r>
              <a:rPr lang="en-US" dirty="0" smtClean="0"/>
              <a:t>Found differences between most common models and majority of HGSOC samples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32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5-02-19 at 11.27.18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6145" b="-16145"/>
          <a:stretch>
            <a:fillRect/>
          </a:stretch>
        </p:blipFill>
        <p:spPr>
          <a:xfrm>
            <a:off x="268917" y="203200"/>
            <a:ext cx="8646483" cy="6057900"/>
          </a:xfrm>
        </p:spPr>
      </p:pic>
    </p:spTree>
    <p:extLst>
      <p:ext uri="{BB962C8B-B14F-4D97-AF65-F5344CB8AC3E}">
        <p14:creationId xmlns:p14="http://schemas.microsoft.com/office/powerpoint/2010/main" val="201703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300" y="1003300"/>
            <a:ext cx="8445500" cy="5448300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r>
              <a:rPr lang="en-US" sz="2000" dirty="0" smtClean="0"/>
              <a:t>Analyzed 316 HGSOC tumor samples from TCGA and 47 ovarian cancer cell lines from CCLE</a:t>
            </a:r>
          </a:p>
          <a:p>
            <a:pPr>
              <a:buFont typeface="Wingdings" charset="2"/>
              <a:buChar char="Ø"/>
            </a:pPr>
            <a:r>
              <a:rPr lang="en-US" sz="2000" dirty="0" smtClean="0"/>
              <a:t>DNA copy-number, mutation and mRNA expression data</a:t>
            </a:r>
          </a:p>
          <a:p>
            <a:pPr>
              <a:buFont typeface="Wingdings" charset="2"/>
              <a:buChar char="Ø"/>
            </a:pPr>
            <a:r>
              <a:rPr lang="en-US" sz="2000" dirty="0"/>
              <a:t>Fraction genome altered (FGA</a:t>
            </a:r>
            <a:r>
              <a:rPr lang="en-US" sz="2000" dirty="0" smtClean="0"/>
              <a:t>):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	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CN</a:t>
            </a:r>
            <a:r>
              <a:rPr lang="en-US" sz="2000" b="1" dirty="0" smtClean="0"/>
              <a:t>=</a:t>
            </a:r>
            <a:r>
              <a:rPr lang="en-US" sz="2000" dirty="0" smtClean="0"/>
              <a:t>log2</a:t>
            </a:r>
            <a:r>
              <a:rPr lang="en-US" sz="2000" dirty="0"/>
              <a:t>(sample intensity/</a:t>
            </a:r>
            <a:r>
              <a:rPr lang="en-US" sz="2000" dirty="0" smtClean="0"/>
              <a:t>reference intensity)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L(</a:t>
            </a:r>
            <a:r>
              <a:rPr lang="en-US" sz="2000" dirty="0" err="1" smtClean="0"/>
              <a:t>i</a:t>
            </a:r>
            <a:r>
              <a:rPr lang="en-US" sz="2000" dirty="0" smtClean="0"/>
              <a:t>) is length of segment </a:t>
            </a:r>
            <a:r>
              <a:rPr lang="en-US" sz="2000" i="1" dirty="0" err="1" smtClean="0"/>
              <a:t>i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	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T is threshold value of </a:t>
            </a:r>
            <a:r>
              <a:rPr lang="en-US" sz="2000" dirty="0" err="1" smtClean="0"/>
              <a:t>Cn</a:t>
            </a:r>
            <a:r>
              <a:rPr lang="en-US" sz="2000" i="1" baseline="-25000" dirty="0" err="1" smtClean="0"/>
              <a:t>i</a:t>
            </a:r>
            <a:r>
              <a:rPr lang="en-US" sz="2000" i="1" baseline="-25000" dirty="0" smtClean="0"/>
              <a:t>  </a:t>
            </a:r>
            <a:r>
              <a:rPr lang="en-US" sz="2000" dirty="0" smtClean="0"/>
              <a:t>above which segments are altered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- T= 0.2 for TCGA samples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- T=0.3 for CCLE cell lines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	</a:t>
            </a:r>
          </a:p>
        </p:txBody>
      </p:sp>
      <p:pic>
        <p:nvPicPr>
          <p:cNvPr id="4" name="Picture 3" descr="Screen Shot 2015-02-17 at 9.50.3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0499" y="2671682"/>
            <a:ext cx="3429001" cy="1011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15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ncomms3126-f1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9751" r="-39751"/>
          <a:stretch>
            <a:fillRect/>
          </a:stretch>
        </p:blipFill>
        <p:spPr>
          <a:xfrm>
            <a:off x="246181" y="165100"/>
            <a:ext cx="8643819" cy="6540500"/>
          </a:xfrm>
        </p:spPr>
      </p:pic>
    </p:spTree>
    <p:extLst>
      <p:ext uri="{BB962C8B-B14F-4D97-AF65-F5344CB8AC3E}">
        <p14:creationId xmlns:p14="http://schemas.microsoft.com/office/powerpoint/2010/main" val="84598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comms3126-f2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72" r="-11672"/>
          <a:stretch>
            <a:fillRect/>
          </a:stretch>
        </p:blipFill>
        <p:spPr>
          <a:xfrm>
            <a:off x="457200" y="406400"/>
            <a:ext cx="8229600" cy="6037263"/>
          </a:xfrm>
        </p:spPr>
      </p:pic>
    </p:spTree>
    <p:extLst>
      <p:ext uri="{BB962C8B-B14F-4D97-AF65-F5344CB8AC3E}">
        <p14:creationId xmlns:p14="http://schemas.microsoft.com/office/powerpoint/2010/main" val="285916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558800"/>
            <a:ext cx="8229600" cy="5706533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/>
              <a:t>Suitability of HGSOC Models</a:t>
            </a:r>
          </a:p>
          <a:p>
            <a:pPr>
              <a:buFont typeface="Wingdings" charset="2"/>
              <a:buChar char="Ø"/>
            </a:pPr>
            <a:endParaRPr lang="en-US" sz="4000" dirty="0"/>
          </a:p>
          <a:p>
            <a:pPr marL="0" indent="0">
              <a:buNone/>
            </a:pPr>
            <a:r>
              <a:rPr lang="en-US" dirty="0" smtClean="0"/>
              <a:t>S = A + B – 2×C – D/7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 smtClean="0"/>
              <a:t>A = Correlation with mean CNA of tumors</a:t>
            </a:r>
          </a:p>
          <a:p>
            <a:pPr marL="0" indent="0">
              <a:buNone/>
            </a:pPr>
            <a:r>
              <a:rPr lang="en-US" sz="2800" dirty="0" smtClean="0"/>
              <a:t>B = 1 for cell lines with </a:t>
            </a:r>
            <a:r>
              <a:rPr lang="en-US" sz="2800" i="1" dirty="0" smtClean="0"/>
              <a:t>TP53</a:t>
            </a:r>
            <a:r>
              <a:rPr lang="en-US" sz="2800" dirty="0" smtClean="0"/>
              <a:t> mutation or else 0</a:t>
            </a:r>
          </a:p>
          <a:p>
            <a:pPr marL="0" indent="0">
              <a:buNone/>
            </a:pPr>
            <a:r>
              <a:rPr lang="en-US" sz="2800" dirty="0" smtClean="0"/>
              <a:t>C = 1 for </a:t>
            </a:r>
            <a:r>
              <a:rPr lang="en-US" sz="2800" dirty="0" err="1" smtClean="0"/>
              <a:t>hypermutated</a:t>
            </a:r>
            <a:r>
              <a:rPr lang="en-US" sz="2800" dirty="0" smtClean="0"/>
              <a:t> cell line or else 0</a:t>
            </a:r>
          </a:p>
          <a:p>
            <a:pPr marL="0" indent="0">
              <a:buNone/>
            </a:pPr>
            <a:r>
              <a:rPr lang="en-US" sz="2800" dirty="0" smtClean="0"/>
              <a:t>D = # of genes mutated in 7 “non-HGSOC” genes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  <a:p>
            <a:pPr>
              <a:buFont typeface="Wingdings" charset="2"/>
              <a:buChar char="Ø"/>
            </a:pPr>
            <a:endParaRPr lang="en-US" sz="4000" dirty="0"/>
          </a:p>
          <a:p>
            <a:pPr>
              <a:buFont typeface="Wingdings" charset="2"/>
              <a:buChar char="Ø"/>
            </a:pPr>
            <a:endParaRPr lang="en-US" sz="4000" dirty="0" smtClean="0"/>
          </a:p>
          <a:p>
            <a:pPr>
              <a:buFont typeface="Wingdings" charset="2"/>
              <a:buChar char="Ø"/>
            </a:pPr>
            <a:endParaRPr lang="en-US" sz="4400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30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1000</Words>
  <Application>Microsoft Office PowerPoint</Application>
  <PresentationFormat>On-screen Show (4:3)</PresentationFormat>
  <Paragraphs>121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 Theme</vt:lpstr>
      <vt:lpstr>Evaluating cell lines as tumor models by comparison  of genomic profiles</vt:lpstr>
      <vt:lpstr>Motivation</vt:lpstr>
      <vt:lpstr>Ovarian Cancer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Future Directions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cell lines as tumor models by comparison  of genomic profiles</dc:title>
  <dc:creator>Anita Sinha</dc:creator>
  <cp:lastModifiedBy>Anthony Gitter</cp:lastModifiedBy>
  <cp:revision>48</cp:revision>
  <dcterms:created xsi:type="dcterms:W3CDTF">2015-02-18T02:38:04Z</dcterms:created>
  <dcterms:modified xsi:type="dcterms:W3CDTF">2015-02-24T21:01:30Z</dcterms:modified>
</cp:coreProperties>
</file>